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8" r:id="rId10"/>
    <p:sldId id="265" r:id="rId11"/>
    <p:sldId id="267" r:id="rId12"/>
    <p:sldId id="266" r:id="rId13"/>
    <p:sldId id="269" r:id="rId14"/>
    <p:sldId id="271" r:id="rId15"/>
    <p:sldId id="273" r:id="rId16"/>
    <p:sldId id="274" r:id="rId17"/>
    <p:sldId id="275" r:id="rId18"/>
    <p:sldId id="277" r:id="rId19"/>
    <p:sldId id="272" r:id="rId20"/>
    <p:sldId id="278" r:id="rId21"/>
    <p:sldId id="270" r:id="rId22"/>
    <p:sldId id="281" r:id="rId23"/>
    <p:sldId id="279" r:id="rId24"/>
    <p:sldId id="263" r:id="rId2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2636B09-FD1B-44A8-B5E6-6F7AFBB33B85}" type="datetimeFigureOut">
              <a:rPr lang="nl-BE" smtClean="0"/>
              <a:t>25/02/2015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38B1E1-D019-4E88-AA40-7A1EFBDFABD4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6B09-FD1B-44A8-B5E6-6F7AFBB33B85}" type="datetimeFigureOut">
              <a:rPr lang="nl-BE" smtClean="0"/>
              <a:t>25/02/2015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8B1E1-D019-4E88-AA40-7A1EFBDFABD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2636B09-FD1B-44A8-B5E6-6F7AFBB33B85}" type="datetimeFigureOut">
              <a:rPr lang="nl-BE" smtClean="0"/>
              <a:t>25/02/2015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438B1E1-D019-4E88-AA40-7A1EFBDFABD4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6B09-FD1B-44A8-B5E6-6F7AFBB33B85}" type="datetimeFigureOut">
              <a:rPr lang="nl-BE" smtClean="0"/>
              <a:t>25/02/2015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38B1E1-D019-4E88-AA40-7A1EFBDFABD4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6B09-FD1B-44A8-B5E6-6F7AFBB33B85}" type="datetimeFigureOut">
              <a:rPr lang="nl-BE" smtClean="0"/>
              <a:t>25/02/2015</a:t>
            </a:fld>
            <a:endParaRPr lang="nl-BE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438B1E1-D019-4E88-AA40-7A1EFBDFABD4}" type="slidenum">
              <a:rPr lang="nl-BE" smtClean="0"/>
              <a:t>‹nr.›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2636B09-FD1B-44A8-B5E6-6F7AFBB33B85}" type="datetimeFigureOut">
              <a:rPr lang="nl-BE" smtClean="0"/>
              <a:t>25/02/2015</a:t>
            </a:fld>
            <a:endParaRPr lang="nl-BE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438B1E1-D019-4E88-AA40-7A1EFBDFABD4}" type="slidenum">
              <a:rPr lang="nl-BE" smtClean="0"/>
              <a:t>‹nr.›</a:t>
            </a:fld>
            <a:endParaRPr lang="nl-BE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2636B09-FD1B-44A8-B5E6-6F7AFBB33B85}" type="datetimeFigureOut">
              <a:rPr lang="nl-BE" smtClean="0"/>
              <a:t>25/02/2015</a:t>
            </a:fld>
            <a:endParaRPr lang="nl-BE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438B1E1-D019-4E88-AA40-7A1EFBDFABD4}" type="slidenum">
              <a:rPr lang="nl-BE" smtClean="0"/>
              <a:t>‹nr.›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BE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6B09-FD1B-44A8-B5E6-6F7AFBB33B85}" type="datetimeFigureOut">
              <a:rPr lang="nl-BE" smtClean="0"/>
              <a:t>25/02/2015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38B1E1-D019-4E88-AA40-7A1EFBDFABD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6B09-FD1B-44A8-B5E6-6F7AFBB33B85}" type="datetimeFigureOut">
              <a:rPr lang="nl-BE" smtClean="0"/>
              <a:t>25/02/2015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38B1E1-D019-4E88-AA40-7A1EFBDFABD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6B09-FD1B-44A8-B5E6-6F7AFBB33B85}" type="datetimeFigureOut">
              <a:rPr lang="nl-BE" smtClean="0"/>
              <a:t>25/02/2015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38B1E1-D019-4E88-AA40-7A1EFBDFABD4}" type="slidenum">
              <a:rPr lang="nl-BE" smtClean="0"/>
              <a:t>‹nr.›</a:t>
            </a:fld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2636B09-FD1B-44A8-B5E6-6F7AFBB33B85}" type="datetimeFigureOut">
              <a:rPr lang="nl-BE" smtClean="0"/>
              <a:t>25/02/2015</a:t>
            </a:fld>
            <a:endParaRPr lang="nl-BE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438B1E1-D019-4E88-AA40-7A1EFBDFABD4}" type="slidenum">
              <a:rPr lang="nl-BE" smtClean="0"/>
              <a:t>‹nr.›</a:t>
            </a:fld>
            <a:endParaRPr lang="nl-BE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636B09-FD1B-44A8-B5E6-6F7AFBB33B85}" type="datetimeFigureOut">
              <a:rPr lang="nl-BE" smtClean="0"/>
              <a:t>25/02/2015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438B1E1-D019-4E88-AA40-7A1EFBDFABD4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184376"/>
            <a:ext cx="8371656" cy="1828800"/>
          </a:xfrm>
        </p:spPr>
        <p:txBody>
          <a:bodyPr>
            <a:normAutofit/>
          </a:bodyPr>
          <a:lstStyle/>
          <a:p>
            <a:r>
              <a:rPr lang="nl-BE" dirty="0" smtClean="0"/>
              <a:t>Maatregelen Budgetoverschrijding Art. 13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nl-BE" dirty="0" smtClean="0"/>
              <a:t>Filip </a:t>
            </a:r>
            <a:r>
              <a:rPr lang="nl-BE" dirty="0" err="1" smtClean="0"/>
              <a:t>Gallant</a:t>
            </a:r>
            <a:r>
              <a:rPr lang="nl-BE" dirty="0" smtClean="0"/>
              <a:t>, Beroepsvereniging Intensieve Zorgen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70265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24936" cy="990600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Art. 13 B – prestaties erkende IZ functie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Toezicht: samenvoeging dag opname en dag ontslag – dag van ontslag valt weg.</a:t>
            </a:r>
          </a:p>
          <a:p>
            <a:pPr lvl="1"/>
            <a:r>
              <a:rPr lang="nl-BE" dirty="0" smtClean="0"/>
              <a:t>Dag van ontslag moet geregistreerd worden met aparte bijkomende code H1: “Toezicht op de dag van vertrek uit de functie IZ – N 0”.</a:t>
            </a:r>
          </a:p>
          <a:p>
            <a:pPr lvl="1"/>
            <a:r>
              <a:rPr lang="nl-BE" dirty="0" smtClean="0"/>
              <a:t>Toepassingsregel stelt dat dag van opname en dag van ontslag samen als 1 dag worden beschouwd.</a:t>
            </a:r>
          </a:p>
          <a:p>
            <a:pPr lvl="1"/>
            <a:r>
              <a:rPr lang="nl-BE" dirty="0" smtClean="0"/>
              <a:t>Bij 1-dagsopname wordt toezicht dag 1 vergoed.</a:t>
            </a:r>
          </a:p>
          <a:p>
            <a:pPr lvl="1"/>
            <a:r>
              <a:rPr lang="nl-BE" dirty="0" smtClean="0"/>
              <a:t>Hoe korter het verblijf, hoe groter het verlies.</a:t>
            </a:r>
          </a:p>
          <a:p>
            <a:pPr lvl="1"/>
            <a:r>
              <a:rPr lang="nl-BE" dirty="0" smtClean="0"/>
              <a:t>Heropname: opnieuw code voor toezicht dag 1 (211223).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04779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Art. 13 B (2)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Definitie </a:t>
            </a:r>
            <a:r>
              <a:rPr lang="nl-BE" dirty="0" err="1" smtClean="0"/>
              <a:t>dagtoezicht</a:t>
            </a:r>
            <a:r>
              <a:rPr lang="nl-BE" dirty="0" smtClean="0"/>
              <a:t>/nachttoezicht (eis v/h RIZIV)</a:t>
            </a:r>
          </a:p>
          <a:p>
            <a:pPr lvl="1"/>
            <a:r>
              <a:rPr lang="nl-BE" dirty="0" smtClean="0"/>
              <a:t>Op functie IZ.</a:t>
            </a:r>
          </a:p>
          <a:p>
            <a:pPr lvl="1"/>
            <a:r>
              <a:rPr lang="nl-BE" dirty="0" smtClean="0"/>
              <a:t>Houder bijzondere beroepstitel IZ.</a:t>
            </a:r>
          </a:p>
          <a:p>
            <a:pPr lvl="1"/>
            <a:r>
              <a:rPr lang="nl-BE" dirty="0" smtClean="0"/>
              <a:t>Permanent intramuraal aanwezig op campus van functie IZ.</a:t>
            </a:r>
          </a:p>
          <a:p>
            <a:pPr lvl="1"/>
            <a:r>
              <a:rPr lang="nl-BE" dirty="0" smtClean="0"/>
              <a:t>Binnen de 15 min aanwezig op de functie IZ.</a:t>
            </a:r>
          </a:p>
          <a:p>
            <a:pPr lvl="1"/>
            <a:r>
              <a:rPr lang="nl-BE" dirty="0" smtClean="0"/>
              <a:t>Sluit permanentie op andere campus uit, sluit georganiseerde andere activiteiten uit.</a:t>
            </a:r>
            <a:br>
              <a:rPr lang="nl-BE" dirty="0" smtClean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15323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Art. 13 B (3)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Nachttoezicht (211260)</a:t>
            </a:r>
          </a:p>
          <a:p>
            <a:pPr lvl="1"/>
            <a:r>
              <a:rPr lang="nl-BE" dirty="0" smtClean="0"/>
              <a:t>Intramurale permanentie door intensivist (geen ASO).</a:t>
            </a:r>
          </a:p>
          <a:p>
            <a:pPr lvl="1"/>
            <a:r>
              <a:rPr lang="nl-BE" dirty="0" smtClean="0"/>
              <a:t>Van 21:00 uur tot 08:00 uur.</a:t>
            </a:r>
          </a:p>
          <a:p>
            <a:pPr lvl="1"/>
            <a:r>
              <a:rPr lang="nl-BE" dirty="0" smtClean="0"/>
              <a:t>Enkel mogelijk als ook permanentie intensivist overdag van 08:00 tot 21:00 uur.</a:t>
            </a:r>
          </a:p>
          <a:p>
            <a:pPr lvl="1"/>
            <a:r>
              <a:rPr lang="nl-BE" dirty="0" smtClean="0"/>
              <a:t>Vanaf toezicht dag 2 (</a:t>
            </a:r>
            <a:r>
              <a:rPr lang="nl-BE" smtClean="0"/>
              <a:t>211245).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2612212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Art. 13 B (4)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Bijkomende technische verstrekkingen</a:t>
            </a:r>
          </a:p>
          <a:p>
            <a:pPr lvl="1"/>
            <a:r>
              <a:rPr lang="nl-BE" dirty="0" smtClean="0"/>
              <a:t>Geen </a:t>
            </a:r>
            <a:r>
              <a:rPr lang="nl-BE" dirty="0" err="1" smtClean="0"/>
              <a:t>wiizigingen</a:t>
            </a:r>
            <a:r>
              <a:rPr lang="nl-BE" dirty="0" smtClean="0"/>
              <a:t> aan waarden noch tijdsduur.</a:t>
            </a:r>
          </a:p>
          <a:p>
            <a:pPr lvl="1"/>
            <a:r>
              <a:rPr lang="nl-BE" dirty="0" smtClean="0"/>
              <a:t>Meting hartdebiet (211326) niet meer gekoppeld aan toezicht – geen wijziging waarde noch tijdsduur (5 d).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67227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Art. 13 C - neonatologie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Geen budgetoverschrijding</a:t>
            </a:r>
          </a:p>
          <a:p>
            <a:r>
              <a:rPr lang="nl-BE" dirty="0" smtClean="0"/>
              <a:t>Geen wijziging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63438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Cumulatie met anesthesieprestaties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smtClean="0"/>
              <a:t>Vroeger reeds gelimiteerd via art. 12 (anesthesie).</a:t>
            </a:r>
          </a:p>
          <a:p>
            <a:r>
              <a:rPr lang="nl-BE" dirty="0" smtClean="0"/>
              <a:t>In principe geen cumulatie tenzij heelkundige ingreep &gt;= K 500, N 700, I 700.</a:t>
            </a:r>
          </a:p>
          <a:p>
            <a:r>
              <a:rPr lang="nl-BE" dirty="0"/>
              <a:t>Achterliggend idee: toezicht op gevolgen van anesthesie is inbegrepen in de anesthesieprestatie </a:t>
            </a:r>
            <a:r>
              <a:rPr lang="nl-BE" dirty="0">
                <a:sym typeface="Wingdings" panose="05000000000000000000" pitchFamily="2" charset="2"/>
              </a:rPr>
              <a:t> </a:t>
            </a:r>
            <a:r>
              <a:rPr lang="nl-BE" dirty="0"/>
              <a:t>geen 2 keer te </a:t>
            </a:r>
            <a:r>
              <a:rPr lang="nl-BE" dirty="0" smtClean="0"/>
              <a:t>vergoeden.</a:t>
            </a:r>
            <a:endParaRPr lang="nl-BE" dirty="0"/>
          </a:p>
          <a:p>
            <a:r>
              <a:rPr lang="nl-BE" dirty="0" smtClean="0"/>
              <a:t>Onduidelijke omschrijving:</a:t>
            </a:r>
          </a:p>
          <a:p>
            <a:pPr lvl="1"/>
            <a:r>
              <a:rPr lang="nl-BE" dirty="0" smtClean="0"/>
              <a:t>Gekoppeld aan chirurgie, verloskunde maar niet aan endoscopie, </a:t>
            </a:r>
            <a:r>
              <a:rPr lang="nl-BE" dirty="0" err="1" smtClean="0"/>
              <a:t>catheterisaties</a:t>
            </a:r>
            <a:r>
              <a:rPr lang="nl-BE" dirty="0" smtClean="0"/>
              <a:t>, beeldvorming, …</a:t>
            </a:r>
          </a:p>
          <a:p>
            <a:pPr lvl="1"/>
            <a:r>
              <a:rPr lang="nl-BE" dirty="0" smtClean="0"/>
              <a:t>Omschrijving valt niet samen met omschrijving anesthesieprestaties.</a:t>
            </a:r>
          </a:p>
        </p:txBody>
      </p:sp>
    </p:spTree>
    <p:extLst>
      <p:ext uri="{BB962C8B-B14F-4D97-AF65-F5344CB8AC3E}">
        <p14:creationId xmlns:p14="http://schemas.microsoft.com/office/powerpoint/2010/main" val="1658879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Cumulatie anesthesie (2)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Houdt </a:t>
            </a:r>
            <a:r>
              <a:rPr lang="nl-BE" dirty="0"/>
              <a:t>geen rekening met IZ opnames omwille van </a:t>
            </a:r>
            <a:r>
              <a:rPr lang="nl-BE" dirty="0" err="1" smtClean="0"/>
              <a:t>comorbiditeit</a:t>
            </a:r>
            <a:r>
              <a:rPr lang="nl-BE" dirty="0" smtClean="0"/>
              <a:t>. Hoe moet dit echter gemeten worden?</a:t>
            </a:r>
          </a:p>
          <a:p>
            <a:r>
              <a:rPr lang="nl-BE" dirty="0" smtClean="0"/>
              <a:t>Wordt vaak niet nageleefd en (tot nu toe) niet gecontroleerd.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11882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Cumulatie anesthesie voorstel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Gekoppeld aan anesthesienomenclatuur</a:t>
            </a:r>
          </a:p>
          <a:p>
            <a:pPr lvl="1"/>
            <a:r>
              <a:rPr lang="nl-BE" dirty="0" smtClean="0"/>
              <a:t>Mag niet tenzij bij prestaties 200023 (K 360), 200034 (K 300), 200060 (K 255).</a:t>
            </a:r>
          </a:p>
          <a:p>
            <a:r>
              <a:rPr lang="nl-BE" dirty="0" smtClean="0"/>
              <a:t>Geldt voor</a:t>
            </a:r>
          </a:p>
          <a:p>
            <a:pPr lvl="1"/>
            <a:r>
              <a:rPr lang="nl-BE" dirty="0" smtClean="0"/>
              <a:t>Toezicht + beademing dag 1 en 2 uit art. 13 A.</a:t>
            </a:r>
          </a:p>
          <a:p>
            <a:pPr lvl="1"/>
            <a:r>
              <a:rPr lang="nl-BE" dirty="0" smtClean="0"/>
              <a:t>Toezicht + beademing dag 1 uit art. 13 B.</a:t>
            </a:r>
          </a:p>
        </p:txBody>
      </p:sp>
    </p:spTree>
    <p:extLst>
      <p:ext uri="{BB962C8B-B14F-4D97-AF65-F5344CB8AC3E}">
        <p14:creationId xmlns:p14="http://schemas.microsoft.com/office/powerpoint/2010/main" val="1304310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Cumulatie anesthesie voorstel (2)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Dit betekent:</a:t>
            </a:r>
          </a:p>
          <a:p>
            <a:pPr marL="777240" lvl="1" indent="-457200"/>
            <a:r>
              <a:rPr lang="nl-BE" dirty="0" smtClean="0"/>
              <a:t>Geen cumulatie D1 (tenzij 200023, 45, 60) op functie IZ, ook niet D2 buiten IZ.</a:t>
            </a:r>
          </a:p>
          <a:p>
            <a:pPr marL="777240" lvl="1" indent="-457200"/>
            <a:r>
              <a:rPr lang="nl-BE" dirty="0" smtClean="0"/>
              <a:t>Wel cumulatie als patiënt al op ICU (revisie, wondspoeling, tracheotomie, gastrostomie, …).</a:t>
            </a:r>
          </a:p>
          <a:p>
            <a:pPr marL="777240" lvl="1" indent="-457200"/>
            <a:r>
              <a:rPr lang="nl-BE" dirty="0" smtClean="0"/>
              <a:t>Wel cumulatie op spoedgevallen zo niet problemen bij transport naar ander ziekenhuis alwaar bijvoorbeeld ingreep.</a:t>
            </a:r>
          </a:p>
          <a:p>
            <a:pPr marL="777240" lvl="1" indent="-457200"/>
            <a:r>
              <a:rPr lang="nl-BE" dirty="0" smtClean="0"/>
              <a:t>CAVE: heropname IZ = opnieuw toezicht D1 = opnieuw cumulatieregels.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59580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Cumulatie met toezicht andere dienst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Voor de meeste codes geen cumulatie behalve meting hartdebiet</a:t>
            </a:r>
          </a:p>
          <a:p>
            <a:r>
              <a:rPr lang="nl-BE" dirty="0" smtClean="0"/>
              <a:t>Onder de 7 jaar wel cumulatie toegestaan (pediaters)</a:t>
            </a:r>
          </a:p>
          <a:p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0112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Historiek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Sept 2013: vaststellen budgetoverschrijding van ongeveer 26,5% sinds invoering nieuwe nomenclatuur op 01/12/2012.</a:t>
            </a:r>
          </a:p>
          <a:p>
            <a:r>
              <a:rPr lang="nl-BE" dirty="0" smtClean="0"/>
              <a:t>Raming voor 2014: &gt; 30.000.000 € overschrijding boven groeinorm en index.</a:t>
            </a:r>
          </a:p>
          <a:p>
            <a:r>
              <a:rPr lang="nl-BE" dirty="0" smtClean="0"/>
              <a:t>Besparingsmaatregelen ten </a:t>
            </a:r>
            <a:r>
              <a:rPr lang="nl-BE" dirty="0" err="1" smtClean="0"/>
              <a:t>belope</a:t>
            </a:r>
            <a:r>
              <a:rPr lang="nl-BE" dirty="0" smtClean="0"/>
              <a:t> van 10.000.000 € ingeschreven voor begroting 2014.</a:t>
            </a:r>
          </a:p>
          <a:p>
            <a:r>
              <a:rPr lang="nl-BE" dirty="0" smtClean="0"/>
              <a:t>Mogelijke oorzaak: overgangsmaatregelen welke aflopen op 31/12/2013.</a:t>
            </a:r>
          </a:p>
          <a:p>
            <a:r>
              <a:rPr lang="nl-BE" dirty="0" smtClean="0"/>
              <a:t>Uitstel besparing met 6 maand om dit te evalueren.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15224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Brandwondencentra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60 erkende bedden.</a:t>
            </a:r>
          </a:p>
          <a:p>
            <a:r>
              <a:rPr lang="nl-BE" dirty="0" smtClean="0"/>
              <a:t>Tot op heden enkel toegang tot art. 13 A.</a:t>
            </a:r>
          </a:p>
          <a:p>
            <a:r>
              <a:rPr lang="nl-BE" dirty="0" smtClean="0"/>
              <a:t>Voorstel: toegang tot art. 13 B behalve </a:t>
            </a:r>
            <a:r>
              <a:rPr lang="nl-BE" dirty="0" err="1" smtClean="0"/>
              <a:t>dagtoezicht</a:t>
            </a:r>
            <a:r>
              <a:rPr lang="nl-BE" dirty="0" smtClean="0"/>
              <a:t> en nachttoezicht.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83796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Geraamde besparingen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495800"/>
          </a:xfrm>
        </p:spPr>
        <p:txBody>
          <a:bodyPr>
            <a:normAutofit/>
          </a:bodyPr>
          <a:lstStyle/>
          <a:p>
            <a:r>
              <a:rPr lang="nl-BE" dirty="0" smtClean="0"/>
              <a:t>Samenvoegen toezicht dag opname + ontslag: </a:t>
            </a:r>
            <a:r>
              <a:rPr lang="nl-BE" dirty="0" smtClean="0">
                <a:solidFill>
                  <a:srgbClr val="FF0000"/>
                </a:solidFill>
              </a:rPr>
              <a:t>13.697.000 €.</a:t>
            </a:r>
          </a:p>
          <a:p>
            <a:r>
              <a:rPr lang="nl-BE" dirty="0" smtClean="0"/>
              <a:t>Nachttoezicht vanaf dag 2: </a:t>
            </a:r>
            <a:r>
              <a:rPr lang="nl-BE" dirty="0" smtClean="0">
                <a:solidFill>
                  <a:srgbClr val="FF0000"/>
                </a:solidFill>
              </a:rPr>
              <a:t>1.900.000 €.</a:t>
            </a:r>
          </a:p>
          <a:p>
            <a:r>
              <a:rPr lang="nl-BE" dirty="0" smtClean="0"/>
              <a:t>Toezicht niet-invasief art. 13 A: </a:t>
            </a:r>
            <a:r>
              <a:rPr lang="nl-BE" dirty="0" smtClean="0">
                <a:solidFill>
                  <a:srgbClr val="FF0000"/>
                </a:solidFill>
              </a:rPr>
              <a:t>5.000.000 €.</a:t>
            </a:r>
          </a:p>
          <a:p>
            <a:r>
              <a:rPr lang="nl-BE" dirty="0" smtClean="0"/>
              <a:t>Cumulverbod anesthesie met art. 13 B: </a:t>
            </a:r>
            <a:r>
              <a:rPr lang="nl-BE" dirty="0" smtClean="0">
                <a:solidFill>
                  <a:srgbClr val="FF0000"/>
                </a:solidFill>
              </a:rPr>
              <a:t>8.500.000 €.</a:t>
            </a:r>
          </a:p>
          <a:p>
            <a:r>
              <a:rPr lang="nl-BE" dirty="0" smtClean="0"/>
              <a:t>Toegang brandwondencentra tot art. 13 B:</a:t>
            </a:r>
            <a:br>
              <a:rPr lang="nl-BE" dirty="0" smtClean="0"/>
            </a:br>
            <a:r>
              <a:rPr lang="nl-BE" dirty="0" smtClean="0">
                <a:solidFill>
                  <a:srgbClr val="00B0F0"/>
                </a:solidFill>
              </a:rPr>
              <a:t>- 59.000 €.</a:t>
            </a:r>
            <a:endParaRPr lang="nl-BE" dirty="0" smtClean="0"/>
          </a:p>
          <a:p>
            <a:r>
              <a:rPr lang="nl-BE" dirty="0" smtClean="0"/>
              <a:t>TOTAAL: </a:t>
            </a:r>
            <a:r>
              <a:rPr lang="nl-BE" dirty="0" smtClean="0">
                <a:solidFill>
                  <a:srgbClr val="FF0000"/>
                </a:solidFill>
              </a:rPr>
              <a:t>29.037.000 €.</a:t>
            </a:r>
          </a:p>
        </p:txBody>
      </p:sp>
    </p:spTree>
    <p:extLst>
      <p:ext uri="{BB962C8B-B14F-4D97-AF65-F5344CB8AC3E}">
        <p14:creationId xmlns:p14="http://schemas.microsoft.com/office/powerpoint/2010/main" val="3811465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Niet weerhouden maatregelen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495800"/>
          </a:xfrm>
        </p:spPr>
        <p:txBody>
          <a:bodyPr>
            <a:normAutofit/>
          </a:bodyPr>
          <a:lstStyle/>
          <a:p>
            <a:r>
              <a:rPr lang="nl-BE" dirty="0" smtClean="0"/>
              <a:t>Lineaire verlaging als definitieve </a:t>
            </a:r>
            <a:r>
              <a:rPr lang="nl-BE" dirty="0" smtClean="0"/>
              <a:t>maatregel.</a:t>
            </a:r>
            <a:endParaRPr lang="nl-BE" dirty="0" smtClean="0"/>
          </a:p>
          <a:p>
            <a:r>
              <a:rPr lang="nl-BE" dirty="0" smtClean="0"/>
              <a:t>Ambulant toezicht Spoedgevallen op </a:t>
            </a:r>
            <a:r>
              <a:rPr lang="nl-BE" dirty="0" smtClean="0"/>
              <a:t>0.</a:t>
            </a:r>
            <a:endParaRPr lang="nl-BE" dirty="0" smtClean="0"/>
          </a:p>
          <a:p>
            <a:pPr lvl="1"/>
            <a:r>
              <a:rPr lang="nl-BE" dirty="0" smtClean="0"/>
              <a:t>Vermoedelijk wordt dit dan ingeruild voor afname </a:t>
            </a:r>
            <a:r>
              <a:rPr lang="nl-BE" dirty="0" smtClean="0"/>
              <a:t>12-afleidingen EKG (475075).</a:t>
            </a:r>
            <a:endParaRPr lang="nl-BE" dirty="0" smtClean="0"/>
          </a:p>
          <a:p>
            <a:r>
              <a:rPr lang="nl-BE" dirty="0" smtClean="0"/>
              <a:t>Toezicht EKG gehospitaliseerd </a:t>
            </a:r>
            <a:r>
              <a:rPr lang="nl-BE" dirty="0" smtClean="0"/>
              <a:t>verlagen.</a:t>
            </a:r>
            <a:endParaRPr lang="nl-BE" dirty="0" smtClean="0"/>
          </a:p>
          <a:p>
            <a:pPr lvl="1"/>
            <a:r>
              <a:rPr lang="nl-BE" dirty="0" smtClean="0"/>
              <a:t>Op den duur lager dan gewoon </a:t>
            </a:r>
            <a:r>
              <a:rPr lang="nl-BE" dirty="0" smtClean="0"/>
              <a:t>toezicht.</a:t>
            </a:r>
            <a:endParaRPr lang="nl-BE" dirty="0" smtClean="0"/>
          </a:p>
          <a:p>
            <a:r>
              <a:rPr lang="nl-BE" dirty="0" smtClean="0"/>
              <a:t>Aanpassing technische prestaties art. 13 A en </a:t>
            </a:r>
            <a:r>
              <a:rPr lang="nl-BE" dirty="0" smtClean="0"/>
              <a:t>B.</a:t>
            </a:r>
            <a:endParaRPr lang="nl-BE" dirty="0" smtClean="0"/>
          </a:p>
          <a:p>
            <a:pPr lvl="1"/>
            <a:r>
              <a:rPr lang="nl-BE" dirty="0" smtClean="0"/>
              <a:t>Verlagen met 10-15</a:t>
            </a:r>
            <a:r>
              <a:rPr lang="nl-BE" dirty="0" smtClean="0"/>
              <a:t>%.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3236871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Niet weerhouden maatregelen (2)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Samenvoegen andere technische prestaties dag opname en dag </a:t>
            </a:r>
            <a:r>
              <a:rPr lang="nl-BE" dirty="0" smtClean="0"/>
              <a:t>ontslag.</a:t>
            </a:r>
            <a:endParaRPr lang="nl-BE" dirty="0" smtClean="0"/>
          </a:p>
          <a:p>
            <a:r>
              <a:rPr lang="nl-BE" dirty="0" smtClean="0"/>
              <a:t>Jaarplafond verlagen (nu nog 100</a:t>
            </a:r>
            <a:r>
              <a:rPr lang="nl-BE" dirty="0" smtClean="0"/>
              <a:t>%).</a:t>
            </a:r>
            <a:endParaRPr lang="nl-BE" dirty="0" smtClean="0"/>
          </a:p>
          <a:p>
            <a:pPr lvl="1"/>
            <a:r>
              <a:rPr lang="nl-BE" dirty="0" smtClean="0"/>
              <a:t>Wordt reeds deels bereikt door samenvoegingsregel + cumulatieverbod </a:t>
            </a:r>
            <a:r>
              <a:rPr lang="nl-BE" dirty="0" smtClean="0"/>
              <a:t>anesthesie.</a:t>
            </a:r>
            <a:endParaRPr lang="nl-BE" dirty="0" smtClean="0"/>
          </a:p>
          <a:p>
            <a:r>
              <a:rPr lang="nl-BE" dirty="0" smtClean="0"/>
              <a:t>Nachttoezicht</a:t>
            </a:r>
          </a:p>
          <a:p>
            <a:pPr lvl="1"/>
            <a:r>
              <a:rPr lang="nl-BE" dirty="0" smtClean="0"/>
              <a:t>Enkel op vrijdag-, zaterdag- en </a:t>
            </a:r>
            <a:r>
              <a:rPr lang="nl-BE" dirty="0" smtClean="0"/>
              <a:t>zondagnacht.</a:t>
            </a:r>
            <a:endParaRPr lang="nl-BE" dirty="0" smtClean="0"/>
          </a:p>
          <a:p>
            <a:pPr lvl="1"/>
            <a:r>
              <a:rPr lang="nl-BE" dirty="0" smtClean="0"/>
              <a:t>Niet per patiënt maar vaste </a:t>
            </a:r>
            <a:r>
              <a:rPr lang="nl-BE" dirty="0" smtClean="0"/>
              <a:t>vergoeding.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19441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Niet weerhouden maatregelen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Men erkent de meerwaarde van de bijzondere beroepstitel IZ en wil </a:t>
            </a:r>
            <a:r>
              <a:rPr lang="nl-BE" dirty="0" smtClean="0"/>
              <a:t>de samengaande nomenclatuur </a:t>
            </a:r>
            <a:r>
              <a:rPr lang="nl-BE" dirty="0" smtClean="0"/>
              <a:t>niet afschaffen.</a:t>
            </a:r>
          </a:p>
          <a:p>
            <a:r>
              <a:rPr lang="nl-BE" dirty="0" smtClean="0"/>
              <a:t>Men erkent het toenemende probleem van bereidheid tot deelname aan wachtdiensten (zeker inslapende</a:t>
            </a:r>
            <a:r>
              <a:rPr lang="nl-BE" dirty="0" smtClean="0"/>
              <a:t>).</a:t>
            </a:r>
            <a:endParaRPr lang="nl-BE" dirty="0" smtClean="0"/>
          </a:p>
          <a:p>
            <a:r>
              <a:rPr lang="nl-BE" dirty="0" smtClean="0"/>
              <a:t>Men raakt niet aan het forfaitair honorarium IZ (590203 A 24 en 590332 A 5</a:t>
            </a:r>
            <a:r>
              <a:rPr lang="nl-BE" dirty="0" smtClean="0"/>
              <a:t>).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332592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Historiek (2)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September 2014: aflopen overgangsmaatregelen geven geen daling, wel een plateau. Besparingsmaatregelen (10.000.000 €) opnieuw op tafel.</a:t>
            </a:r>
          </a:p>
          <a:p>
            <a:r>
              <a:rPr lang="nl-BE" dirty="0" smtClean="0"/>
              <a:t>Oktober 2014: regeringsbeslissing terugdringen volledige budgetoverschrijding in begroting 2015 (berekend op 28.950.000 €).</a:t>
            </a:r>
          </a:p>
        </p:txBody>
      </p:sp>
    </p:spTree>
    <p:extLst>
      <p:ext uri="{BB962C8B-B14F-4D97-AF65-F5344CB8AC3E}">
        <p14:creationId xmlns:p14="http://schemas.microsoft.com/office/powerpoint/2010/main" val="29935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Historiek (3)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smtClean="0"/>
              <a:t>Overschrijdingen situeren zich in:</a:t>
            </a:r>
          </a:p>
          <a:p>
            <a:pPr lvl="1"/>
            <a:r>
              <a:rPr lang="nl-BE" dirty="0" smtClean="0"/>
              <a:t>Art. 13 A ambulant toezicht – niet alleen op spoedgevallen maar ook op endoscopie, pediatrie, …</a:t>
            </a:r>
            <a:br>
              <a:rPr lang="nl-BE" dirty="0" smtClean="0"/>
            </a:br>
            <a:r>
              <a:rPr lang="nl-BE" dirty="0" smtClean="0"/>
              <a:t>ONEIGENLIJK GEBRUIK.</a:t>
            </a:r>
          </a:p>
          <a:p>
            <a:pPr lvl="1"/>
            <a:r>
              <a:rPr lang="nl-BE" dirty="0" smtClean="0"/>
              <a:t>Art. 13 A gehospitaliseerd toezicht: aanrekenen op recovery/PACU. ONEIGENLIJK GEBRUIK.</a:t>
            </a:r>
          </a:p>
          <a:p>
            <a:pPr lvl="1"/>
            <a:r>
              <a:rPr lang="nl-BE" dirty="0" smtClean="0"/>
              <a:t>Art. 13 B: </a:t>
            </a:r>
            <a:r>
              <a:rPr lang="nl-BE" dirty="0" err="1" smtClean="0"/>
              <a:t>dagtoezicht</a:t>
            </a:r>
            <a:r>
              <a:rPr lang="nl-BE" dirty="0"/>
              <a:t> </a:t>
            </a:r>
            <a:r>
              <a:rPr lang="nl-BE" dirty="0" smtClean="0"/>
              <a:t>en beademing. Vroeger gelimiteerd in de tijd, nu niet langer. ONDERSCHATTING.</a:t>
            </a:r>
          </a:p>
          <a:p>
            <a:pPr lvl="1"/>
            <a:r>
              <a:rPr lang="nl-BE" dirty="0" smtClean="0"/>
              <a:t>Art. 13 B: nachttoezicht. Onderschatting? Aanrekenen waar niet mag?</a:t>
            </a:r>
          </a:p>
          <a:p>
            <a:pPr lvl="1"/>
            <a:r>
              <a:rPr lang="nl-BE" dirty="0" smtClean="0"/>
              <a:t>Terzelfdertijd vragen brandwondencentra toegang tot art. 13 B.</a:t>
            </a:r>
          </a:p>
        </p:txBody>
      </p:sp>
    </p:spTree>
    <p:extLst>
      <p:ext uri="{BB962C8B-B14F-4D97-AF65-F5344CB8AC3E}">
        <p14:creationId xmlns:p14="http://schemas.microsoft.com/office/powerpoint/2010/main" val="106847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Historiek (4)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nl-BE" sz="3100" dirty="0" smtClean="0"/>
              <a:t>Maatregelen:</a:t>
            </a:r>
          </a:p>
          <a:p>
            <a:pPr lvl="1"/>
            <a:r>
              <a:rPr lang="nl-BE" dirty="0" smtClean="0"/>
              <a:t>Art. 13 A: verminderen </a:t>
            </a:r>
            <a:r>
              <a:rPr lang="nl-BE" dirty="0" err="1" smtClean="0"/>
              <a:t>toezichtshonoraria</a:t>
            </a:r>
            <a:r>
              <a:rPr lang="nl-BE" dirty="0" smtClean="0"/>
              <a:t>.</a:t>
            </a:r>
          </a:p>
          <a:p>
            <a:pPr lvl="1"/>
            <a:r>
              <a:rPr lang="nl-BE" dirty="0" smtClean="0"/>
              <a:t>Art. 13 B: samenvoegen dag opname en dag ontslag tot 1.</a:t>
            </a:r>
          </a:p>
          <a:p>
            <a:pPr lvl="1"/>
            <a:r>
              <a:rPr lang="nl-BE" dirty="0" smtClean="0"/>
              <a:t>Cumulregels anesthesie-toezicht aanscherpen en controleren.</a:t>
            </a:r>
          </a:p>
          <a:p>
            <a:pPr lvl="1"/>
            <a:r>
              <a:rPr lang="nl-BE" dirty="0" smtClean="0"/>
              <a:t>Jaarplafond wijzigen.</a:t>
            </a:r>
          </a:p>
          <a:p>
            <a:pPr lvl="1"/>
            <a:r>
              <a:rPr lang="nl-BE" dirty="0" smtClean="0"/>
              <a:t>Reduceren nachttoezicht in waarde of aantal.</a:t>
            </a:r>
          </a:p>
          <a:p>
            <a:pPr lvl="1"/>
            <a:r>
              <a:rPr lang="nl-BE" dirty="0" smtClean="0"/>
              <a:t>Verminderen waarde bijkomende </a:t>
            </a:r>
            <a:r>
              <a:rPr lang="nl-BE" dirty="0"/>
              <a:t>verstrekkingen </a:t>
            </a:r>
            <a:r>
              <a:rPr lang="nl-BE" dirty="0" smtClean="0"/>
              <a:t>als vorige maatregelen onvoldoende.</a:t>
            </a:r>
            <a:endParaRPr lang="nl-BE" dirty="0"/>
          </a:p>
          <a:p>
            <a:pPr lvl="1"/>
            <a:r>
              <a:rPr lang="nl-BE" dirty="0" smtClean="0"/>
              <a:t>Toegang brandwondencentra tot art. 13 B (niet-</a:t>
            </a:r>
            <a:r>
              <a:rPr lang="nl-BE" dirty="0" err="1" smtClean="0"/>
              <a:t>toezichtsprestaties</a:t>
            </a:r>
            <a:r>
              <a:rPr lang="nl-BE" dirty="0" smtClean="0"/>
              <a:t>) – beperkte </a:t>
            </a:r>
            <a:r>
              <a:rPr lang="nl-BE" dirty="0" err="1" smtClean="0"/>
              <a:t>meerkost</a:t>
            </a:r>
            <a:r>
              <a:rPr lang="nl-B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416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Historiek (5)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Maatregelen (vervolg)</a:t>
            </a:r>
          </a:p>
          <a:p>
            <a:pPr lvl="1"/>
            <a:r>
              <a:rPr lang="nl-BE" dirty="0" smtClean="0"/>
              <a:t>Betere (en controleerbare) definitie van </a:t>
            </a:r>
            <a:r>
              <a:rPr lang="nl-BE" dirty="0" err="1" smtClean="0"/>
              <a:t>dagtoezicht</a:t>
            </a:r>
            <a:r>
              <a:rPr lang="nl-BE" dirty="0" smtClean="0"/>
              <a:t>/nachttoezicht art. 13 B </a:t>
            </a:r>
            <a:r>
              <a:rPr lang="nl-BE" dirty="0" err="1" smtClean="0"/>
              <a:t>ondermeer</a:t>
            </a:r>
            <a:r>
              <a:rPr lang="nl-BE" dirty="0" smtClean="0"/>
              <a:t> om  cumulatie met andere voltijdse activiteiten moeilijk/onmogelijk maken. </a:t>
            </a:r>
            <a:r>
              <a:rPr lang="nl-BE" dirty="0" err="1" smtClean="0"/>
              <a:t>Cfr</a:t>
            </a:r>
            <a:r>
              <a:rPr lang="nl-BE" dirty="0" smtClean="0"/>
              <a:t>. Eisenkader IZ.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0820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Voorstel nomenclatuuraanpassing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Laatste voorstel Technisch Geneeskundige Raad RIZIV 13/01/2015 met nog wat </a:t>
            </a:r>
            <a:r>
              <a:rPr lang="nl-BE" dirty="0" err="1" smtClean="0"/>
              <a:t>fijntuning</a:t>
            </a:r>
            <a:r>
              <a:rPr lang="nl-BE" dirty="0" smtClean="0"/>
              <a:t> nadien.</a:t>
            </a:r>
          </a:p>
          <a:p>
            <a:r>
              <a:rPr lang="nl-BE" dirty="0" smtClean="0"/>
              <a:t>Moet nog naar de </a:t>
            </a:r>
            <a:r>
              <a:rPr lang="nl-BE" dirty="0" err="1" smtClean="0"/>
              <a:t>MedicoMut</a:t>
            </a:r>
            <a:r>
              <a:rPr lang="nl-BE" dirty="0" smtClean="0"/>
              <a:t> ter goedkeuring.</a:t>
            </a:r>
          </a:p>
          <a:p>
            <a:r>
              <a:rPr lang="nl-BE" dirty="0" smtClean="0"/>
              <a:t>Tijdelijke maatregel sinds 01/02/2015: lineaire verlaging alle prestaties art. 13 met 18,55%.</a:t>
            </a:r>
          </a:p>
        </p:txBody>
      </p:sp>
    </p:spTree>
    <p:extLst>
      <p:ext uri="{BB962C8B-B14F-4D97-AF65-F5344CB8AC3E}">
        <p14:creationId xmlns:p14="http://schemas.microsoft.com/office/powerpoint/2010/main" val="3424871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Art. 13 A – prestaties buiten IZ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Niet-invasief toezicht ambulant en gehospitaliseerd dag 1: N 24 i.p.v. N 40.</a:t>
            </a:r>
          </a:p>
          <a:p>
            <a:r>
              <a:rPr lang="nl-BE" dirty="0" smtClean="0"/>
              <a:t>Niet-invasief toezicht gehospitaliseerd dag 2:</a:t>
            </a:r>
            <a:br>
              <a:rPr lang="nl-BE" dirty="0" smtClean="0"/>
            </a:br>
            <a:r>
              <a:rPr lang="nl-BE" dirty="0" smtClean="0"/>
              <a:t>N 24 i.p.v. N 30.</a:t>
            </a:r>
            <a:endParaRPr lang="nl-BE" dirty="0"/>
          </a:p>
          <a:p>
            <a:r>
              <a:rPr lang="nl-BE" dirty="0" smtClean="0"/>
              <a:t>Is gebracht op het niveau van 12 afleidingen EKG – aanvaardbaar voor Spoedgevallen.</a:t>
            </a:r>
          </a:p>
          <a:p>
            <a:r>
              <a:rPr lang="nl-BE" dirty="0" smtClean="0"/>
              <a:t>Invasief toezicht ongewijzigd.</a:t>
            </a:r>
          </a:p>
          <a:p>
            <a:r>
              <a:rPr lang="nl-BE" dirty="0" smtClean="0"/>
              <a:t>Meting hartdebiet (214126) niet meer gekoppeld aan toezicht – waarde ongewijzigd – 2 dagen.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8204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Art. 13 A (2)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smtClean="0"/>
              <a:t>Definitie toezicht</a:t>
            </a:r>
          </a:p>
          <a:p>
            <a:pPr lvl="1"/>
            <a:r>
              <a:rPr lang="nl-BE" dirty="0" smtClean="0"/>
              <a:t>Toezicht op vitale en niet-vitale parameters</a:t>
            </a:r>
          </a:p>
          <a:p>
            <a:pPr lvl="2"/>
            <a:r>
              <a:rPr lang="nl-BE" dirty="0" smtClean="0"/>
              <a:t>EKG</a:t>
            </a:r>
          </a:p>
          <a:p>
            <a:pPr lvl="2"/>
            <a:r>
              <a:rPr lang="nl-BE" dirty="0" smtClean="0"/>
              <a:t>EKG + intra-arteriële druk</a:t>
            </a:r>
          </a:p>
          <a:p>
            <a:pPr lvl="1"/>
            <a:r>
              <a:rPr lang="nl-BE" dirty="0" smtClean="0"/>
              <a:t>Buiten de </a:t>
            </a:r>
            <a:r>
              <a:rPr lang="nl-BE" dirty="0" err="1" smtClean="0"/>
              <a:t>narcoses</a:t>
            </a:r>
            <a:endParaRPr lang="nl-BE" dirty="0" smtClean="0"/>
          </a:p>
          <a:p>
            <a:pPr lvl="1"/>
            <a:r>
              <a:rPr lang="nl-BE" dirty="0" smtClean="0"/>
              <a:t>Buiten heelkundige of verloskundige bewerkingen</a:t>
            </a:r>
          </a:p>
          <a:p>
            <a:pPr lvl="1"/>
            <a:r>
              <a:rPr lang="nl-BE" dirty="0" smtClean="0"/>
              <a:t>Buiten functionele harttests</a:t>
            </a:r>
          </a:p>
          <a:p>
            <a:pPr lvl="1"/>
            <a:r>
              <a:rPr lang="nl-BE" dirty="0" err="1" smtClean="0"/>
              <a:t>Quid</a:t>
            </a:r>
            <a:r>
              <a:rPr lang="nl-BE" dirty="0" smtClean="0"/>
              <a:t> tijdens endoscopie</a:t>
            </a:r>
            <a:r>
              <a:rPr lang="nl-BE" dirty="0"/>
              <a:t>, </a:t>
            </a:r>
            <a:r>
              <a:rPr lang="nl-BE" dirty="0" smtClean="0"/>
              <a:t>NMR, …? </a:t>
            </a:r>
            <a:r>
              <a:rPr lang="nl-BE" dirty="0" err="1" smtClean="0"/>
              <a:t>cfr</a:t>
            </a:r>
            <a:r>
              <a:rPr lang="nl-BE" dirty="0"/>
              <a:t>. oorzaken </a:t>
            </a:r>
            <a:r>
              <a:rPr lang="nl-BE" dirty="0" smtClean="0"/>
              <a:t>budgetontsporing</a:t>
            </a:r>
            <a:endParaRPr lang="nl-BE" dirty="0"/>
          </a:p>
          <a:p>
            <a:pPr lvl="1"/>
            <a:r>
              <a:rPr lang="nl-BE" dirty="0" smtClean="0"/>
              <a:t>Ambulante nummers enkel op Spoedgevallen</a:t>
            </a:r>
          </a:p>
          <a:p>
            <a:pPr lvl="1"/>
            <a:r>
              <a:rPr lang="nl-BE" dirty="0" smtClean="0"/>
              <a:t>Niet </a:t>
            </a:r>
            <a:r>
              <a:rPr lang="nl-BE" dirty="0" err="1" smtClean="0"/>
              <a:t>aanrekenbaar</a:t>
            </a:r>
            <a:r>
              <a:rPr lang="nl-BE" dirty="0" smtClean="0"/>
              <a:t> op functie Intensieve Zorgen</a:t>
            </a:r>
          </a:p>
        </p:txBody>
      </p:sp>
    </p:spTree>
    <p:extLst>
      <p:ext uri="{BB962C8B-B14F-4D97-AF65-F5344CB8AC3E}">
        <p14:creationId xmlns:p14="http://schemas.microsoft.com/office/powerpoint/2010/main" val="3614775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Media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376</TotalTime>
  <Words>1103</Words>
  <Application>Microsoft Office PowerPoint</Application>
  <PresentationFormat>Diavoorstelling (4:3)</PresentationFormat>
  <Paragraphs>133</Paragraphs>
  <Slides>24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Mediaan</vt:lpstr>
      <vt:lpstr>Maatregelen Budgetoverschrijding Art. 13</vt:lpstr>
      <vt:lpstr>Historiek</vt:lpstr>
      <vt:lpstr>Historiek (2)</vt:lpstr>
      <vt:lpstr>Historiek (3)</vt:lpstr>
      <vt:lpstr>Historiek (4)</vt:lpstr>
      <vt:lpstr>Historiek (5)</vt:lpstr>
      <vt:lpstr>Voorstel nomenclatuuraanpassing</vt:lpstr>
      <vt:lpstr>Art. 13 A – prestaties buiten IZ</vt:lpstr>
      <vt:lpstr>Art. 13 A (2)</vt:lpstr>
      <vt:lpstr>Art. 13 B – prestaties erkende IZ functie</vt:lpstr>
      <vt:lpstr>Art. 13 B (2)</vt:lpstr>
      <vt:lpstr>Art. 13 B (3)</vt:lpstr>
      <vt:lpstr>Art. 13 B (4)</vt:lpstr>
      <vt:lpstr>Art. 13 C - neonatologie</vt:lpstr>
      <vt:lpstr>Cumulatie met anesthesieprestaties</vt:lpstr>
      <vt:lpstr>Cumulatie anesthesie (2)</vt:lpstr>
      <vt:lpstr>Cumulatie anesthesie voorstel</vt:lpstr>
      <vt:lpstr>Cumulatie anesthesie voorstel (2)</vt:lpstr>
      <vt:lpstr>Cumulatie met toezicht andere dienst</vt:lpstr>
      <vt:lpstr>Brandwondencentra</vt:lpstr>
      <vt:lpstr>Geraamde besparingen</vt:lpstr>
      <vt:lpstr>Niet weerhouden maatregelen</vt:lpstr>
      <vt:lpstr>Niet weerhouden maatregelen (2)</vt:lpstr>
      <vt:lpstr>Niet weerhouden maatregelen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Voorstel nomenclatuuraanpassing art. 13</dc:title>
  <dc:creator>user</dc:creator>
  <cp:lastModifiedBy>user</cp:lastModifiedBy>
  <cp:revision>25</cp:revision>
  <dcterms:created xsi:type="dcterms:W3CDTF">2015-02-25T11:23:32Z</dcterms:created>
  <dcterms:modified xsi:type="dcterms:W3CDTF">2015-02-25T20:36:57Z</dcterms:modified>
</cp:coreProperties>
</file>